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09" r:id="rId2"/>
    <p:sldId id="310" r:id="rId3"/>
    <p:sldId id="257" r:id="rId4"/>
    <p:sldId id="305" r:id="rId5"/>
    <p:sldId id="307" r:id="rId6"/>
    <p:sldId id="301" r:id="rId7"/>
    <p:sldId id="303" r:id="rId8"/>
    <p:sldId id="288" r:id="rId9"/>
    <p:sldId id="304" r:id="rId10"/>
    <p:sldId id="30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9244FB-35E6-479A-8E4E-C7D828C5396A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1C214-7D29-420A-8B16-D3251E4950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473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CA811-C76D-4EF1-8078-35B3B4868D0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5764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1C214-7D29-420A-8B16-D3251E4950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372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2438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FY15 Probation Automation Coordinating Committee Update</a:t>
            </a:r>
            <a:r>
              <a:rPr lang="en-US" sz="3600" b="1" dirty="0" smtClean="0">
                <a:solidFill>
                  <a:schemeClr val="bg1"/>
                </a:solidFill>
              </a:rPr>
              <a:t/>
            </a:r>
            <a:br>
              <a:rPr lang="en-US" sz="3600" b="1" dirty="0" smtClean="0">
                <a:solidFill>
                  <a:schemeClr val="bg1"/>
                </a:solidFill>
              </a:rPr>
            </a:br>
            <a:r>
              <a:rPr lang="en-US" sz="3600" b="1" dirty="0" smtClean="0">
                <a:solidFill>
                  <a:schemeClr val="bg1"/>
                </a:solidFill>
              </a:rPr>
              <a:t/>
            </a:r>
            <a:br>
              <a:rPr lang="en-US" sz="3600" b="1" dirty="0" smtClean="0">
                <a:solidFill>
                  <a:schemeClr val="bg1"/>
                </a:solidFill>
              </a:rPr>
            </a:b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</a:rPr>
              <a:t>June 3, 2016</a:t>
            </a:r>
            <a:endParaRPr lang="en-US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1858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800" dirty="0" smtClean="0">
                <a:solidFill>
                  <a:schemeClr val="bg1"/>
                </a:solidFill>
              </a:rPr>
              <a:t>Commission on Technology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Maricopa County</a:t>
            </a:r>
            <a:r>
              <a:rPr lang="en-US" sz="3600" b="1" dirty="0" smtClean="0">
                <a:solidFill>
                  <a:schemeClr val="bg1"/>
                </a:solidFill>
              </a:rPr>
              <a:t/>
            </a:r>
            <a:br>
              <a:rPr lang="en-US" sz="3600" b="1" dirty="0" smtClean="0">
                <a:solidFill>
                  <a:schemeClr val="bg1"/>
                </a:solidFill>
              </a:rPr>
            </a:br>
            <a:r>
              <a:rPr lang="en-US" sz="4000" b="1" dirty="0" smtClean="0">
                <a:solidFill>
                  <a:schemeClr val="bg1"/>
                </a:solidFill>
              </a:rPr>
              <a:t>Plans for FY17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</a:rPr>
              <a:t>The biggest goal for next year is transitioning off of macros to web-based forms for all court paperwork and court reports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</a:rPr>
              <a:t>Also would like to explore a mobile application for probation officers in the field to access essential client 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50421" cy="6853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Juvenile Probation</a:t>
            </a:r>
            <a:r>
              <a:rPr lang="en-US" sz="3600" b="1" dirty="0" smtClean="0">
                <a:solidFill>
                  <a:schemeClr val="bg1"/>
                </a:solidFill>
              </a:rPr>
              <a:t/>
            </a:r>
            <a:br>
              <a:rPr lang="en-US" sz="3600" b="1" dirty="0" smtClean="0">
                <a:solidFill>
                  <a:schemeClr val="bg1"/>
                </a:solidFill>
              </a:rPr>
            </a:br>
            <a:r>
              <a:rPr lang="en-US" sz="4000" b="1" dirty="0" smtClean="0">
                <a:solidFill>
                  <a:schemeClr val="bg1"/>
                </a:solidFill>
              </a:rPr>
              <a:t>Major Accomplishments in FY16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</a:rPr>
              <a:t>Rolled out </a:t>
            </a:r>
            <a:r>
              <a:rPr lang="en-US" sz="2800" dirty="0" err="1" smtClean="0">
                <a:solidFill>
                  <a:schemeClr val="bg1"/>
                </a:solidFill>
              </a:rPr>
              <a:t>JOLTSaz</a:t>
            </a:r>
            <a:r>
              <a:rPr lang="en-US" sz="2800" dirty="0" smtClean="0">
                <a:solidFill>
                  <a:schemeClr val="bg1"/>
                </a:solidFill>
              </a:rPr>
              <a:t> in Yuma, La Paz, Santa Cruz and Cochise counties (</a:t>
            </a:r>
            <a:r>
              <a:rPr lang="en-US" sz="2800" dirty="0" err="1" smtClean="0">
                <a:solidFill>
                  <a:schemeClr val="bg1"/>
                </a:solidFill>
              </a:rPr>
              <a:t>JOLTSaz</a:t>
            </a:r>
            <a:r>
              <a:rPr lang="en-US" sz="2800" dirty="0" smtClean="0">
                <a:solidFill>
                  <a:schemeClr val="bg1"/>
                </a:solidFill>
              </a:rPr>
              <a:t> now covers 60% of juveniles, 62% of complaints and 59% of petitions)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</a:rPr>
              <a:t>Implemented the </a:t>
            </a:r>
            <a:r>
              <a:rPr lang="en-US" sz="2800" dirty="0" err="1" smtClean="0">
                <a:solidFill>
                  <a:schemeClr val="bg1"/>
                </a:solidFill>
              </a:rPr>
              <a:t>JOLTSaz</a:t>
            </a:r>
            <a:r>
              <a:rPr lang="en-US" sz="2800" dirty="0" smtClean="0">
                <a:solidFill>
                  <a:schemeClr val="bg1"/>
                </a:solidFill>
              </a:rPr>
              <a:t> Spring Build, delivering 21 new features to the users 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</a:rPr>
              <a:t>Rolled out </a:t>
            </a:r>
            <a:r>
              <a:rPr lang="en-US" sz="2800" dirty="0" err="1" smtClean="0">
                <a:solidFill>
                  <a:schemeClr val="bg1"/>
                </a:solidFill>
              </a:rPr>
              <a:t>CASAaz</a:t>
            </a:r>
            <a:r>
              <a:rPr lang="en-US" sz="2800" dirty="0" smtClean="0">
                <a:solidFill>
                  <a:schemeClr val="bg1"/>
                </a:solidFill>
              </a:rPr>
              <a:t> in Pinal, Pima, Yuma, La Paz, Gila, Yavapai and Santa Cruz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</a:rPr>
              <a:t>Obtained federal funding and started </a:t>
            </a:r>
            <a:r>
              <a:rPr lang="en-US" sz="2800" dirty="0" err="1" smtClean="0">
                <a:solidFill>
                  <a:schemeClr val="bg1"/>
                </a:solidFill>
              </a:rPr>
              <a:t>CASAaz</a:t>
            </a:r>
            <a:r>
              <a:rPr lang="en-US" sz="2800" dirty="0" smtClean="0">
                <a:solidFill>
                  <a:schemeClr val="bg1"/>
                </a:solidFill>
              </a:rPr>
              <a:t> Phase II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>
                <a:solidFill>
                  <a:schemeClr val="bg1"/>
                </a:solidFill>
              </a:rPr>
              <a:t>Built JTX functionality in </a:t>
            </a:r>
            <a:r>
              <a:rPr lang="en-US" sz="2800" dirty="0" err="1">
                <a:solidFill>
                  <a:schemeClr val="bg1"/>
                </a:solidFill>
              </a:rPr>
              <a:t>JOLTSaz</a:t>
            </a:r>
            <a:r>
              <a:rPr lang="en-US" sz="2800" dirty="0">
                <a:solidFill>
                  <a:schemeClr val="bg1"/>
                </a:solidFill>
              </a:rPr>
              <a:t> and successfully converted JTX data from the legacy </a:t>
            </a:r>
            <a:r>
              <a:rPr lang="en-US" sz="2800" dirty="0" smtClean="0">
                <a:solidFill>
                  <a:schemeClr val="bg1"/>
                </a:solidFill>
              </a:rPr>
              <a:t>system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</a:rPr>
              <a:t>Rolled out </a:t>
            </a:r>
            <a:r>
              <a:rPr lang="en-US" sz="2800" dirty="0" err="1" smtClean="0">
                <a:solidFill>
                  <a:schemeClr val="bg1"/>
                </a:solidFill>
              </a:rPr>
              <a:t>JusticeTools</a:t>
            </a:r>
            <a:r>
              <a:rPr lang="en-US" sz="2800" dirty="0" smtClean="0">
                <a:solidFill>
                  <a:schemeClr val="bg1"/>
                </a:solidFill>
              </a:rPr>
              <a:t> in Pima County including Case Plans for PO’s replacing AZYAS</a:t>
            </a:r>
            <a:endParaRPr lang="en-US" sz="2800" dirty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ü"/>
            </a:pPr>
            <a:endParaRPr lang="en-US" sz="28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ü"/>
            </a:pPr>
            <a:endParaRPr lang="en-US" sz="2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8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ü"/>
            </a:pPr>
            <a:endParaRPr lang="en-US" sz="28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ü"/>
            </a:pPr>
            <a:endParaRPr lang="en-US" sz="2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Juvenile Probation</a:t>
            </a:r>
            <a:r>
              <a:rPr lang="en-US" sz="3600" b="1" dirty="0" smtClean="0">
                <a:solidFill>
                  <a:schemeClr val="bg1"/>
                </a:solidFill>
              </a:rPr>
              <a:t/>
            </a:r>
            <a:br>
              <a:rPr lang="en-US" sz="3600" b="1" dirty="0" smtClean="0">
                <a:solidFill>
                  <a:schemeClr val="bg1"/>
                </a:solidFill>
              </a:rPr>
            </a:br>
            <a:r>
              <a:rPr lang="en-US" sz="4000" b="1" dirty="0" smtClean="0">
                <a:solidFill>
                  <a:schemeClr val="bg1"/>
                </a:solidFill>
              </a:rPr>
              <a:t>Plans for FY17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n-US" sz="2800" dirty="0" err="1" smtClean="0">
                <a:solidFill>
                  <a:schemeClr val="bg1"/>
                </a:solidFill>
              </a:rPr>
              <a:t>JOLTSaz</a:t>
            </a:r>
            <a:r>
              <a:rPr lang="en-US" sz="2800" dirty="0" smtClean="0">
                <a:solidFill>
                  <a:schemeClr val="bg1"/>
                </a:solidFill>
              </a:rPr>
              <a:t> scheduled rollout in remainder of calendar year 2016  -  Yavapai, Mohave, Coconino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err="1" smtClean="0">
                <a:solidFill>
                  <a:schemeClr val="bg1"/>
                </a:solidFill>
              </a:rPr>
              <a:t>JOLTSaz</a:t>
            </a:r>
            <a:r>
              <a:rPr lang="en-US" sz="2800" dirty="0" smtClean="0">
                <a:solidFill>
                  <a:schemeClr val="bg1"/>
                </a:solidFill>
              </a:rPr>
              <a:t> scheduled rollout in calendar year 2017  -  Pinal, Navajo, Apache, Gila, Graham, Greenlee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</a:rPr>
              <a:t>Continue to modify the feed to AOC’s Data Warehouse for each county at time of roll out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</a:rPr>
              <a:t>Continue </a:t>
            </a:r>
            <a:r>
              <a:rPr lang="en-US" sz="2800" dirty="0" err="1" smtClean="0">
                <a:solidFill>
                  <a:schemeClr val="bg1"/>
                </a:solidFill>
              </a:rPr>
              <a:t>CASAaz</a:t>
            </a:r>
            <a:r>
              <a:rPr lang="en-US" sz="2800" dirty="0" smtClean="0">
                <a:solidFill>
                  <a:schemeClr val="bg1"/>
                </a:solidFill>
              </a:rPr>
              <a:t> rollout and implement </a:t>
            </a:r>
            <a:r>
              <a:rPr lang="en-US" sz="2800" dirty="0" err="1" smtClean="0">
                <a:solidFill>
                  <a:schemeClr val="bg1"/>
                </a:solidFill>
              </a:rPr>
              <a:t>CASAaz</a:t>
            </a:r>
            <a:r>
              <a:rPr lang="en-US" sz="2800" dirty="0" smtClean="0">
                <a:solidFill>
                  <a:schemeClr val="bg1"/>
                </a:solidFill>
              </a:rPr>
              <a:t> Phase II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</a:rPr>
              <a:t>Construct CASA and FCRB functionality in </a:t>
            </a:r>
            <a:r>
              <a:rPr lang="en-US" sz="2800" dirty="0" err="1" smtClean="0">
                <a:solidFill>
                  <a:schemeClr val="bg1"/>
                </a:solidFill>
              </a:rPr>
              <a:t>JOLTSaz</a:t>
            </a:r>
            <a:r>
              <a:rPr lang="en-US" sz="2800" dirty="0" smtClean="0">
                <a:solidFill>
                  <a:schemeClr val="bg1"/>
                </a:solidFill>
              </a:rPr>
              <a:t> and </a:t>
            </a:r>
            <a:r>
              <a:rPr lang="en-US" sz="2800" dirty="0" err="1" smtClean="0">
                <a:solidFill>
                  <a:schemeClr val="bg1"/>
                </a:solidFill>
              </a:rPr>
              <a:t>CASAaz</a:t>
            </a:r>
            <a:r>
              <a:rPr lang="en-US" sz="2800" dirty="0" smtClean="0">
                <a:solidFill>
                  <a:schemeClr val="bg1"/>
                </a:solidFill>
              </a:rPr>
              <a:t>, enabling legacy DCATS system to be shut down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</a:rPr>
              <a:t>Implement AZYAS upgrade in Maricopa and the </a:t>
            </a:r>
            <a:r>
              <a:rPr lang="en-US" sz="2800" dirty="0">
                <a:solidFill>
                  <a:schemeClr val="bg1"/>
                </a:solidFill>
              </a:rPr>
              <a:t>r</a:t>
            </a:r>
            <a:r>
              <a:rPr lang="en-US" sz="2800" dirty="0" smtClean="0">
                <a:solidFill>
                  <a:schemeClr val="bg1"/>
                </a:solidFill>
              </a:rPr>
              <a:t>ural counties</a:t>
            </a:r>
          </a:p>
          <a:p>
            <a:pPr marL="0" indent="0">
              <a:buNone/>
            </a:pPr>
            <a:endParaRPr lang="en-US" sz="28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ü"/>
            </a:pPr>
            <a:endParaRPr lang="en-US" sz="2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81000"/>
            <a:ext cx="10077450" cy="779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Adult Probation</a:t>
            </a:r>
            <a:r>
              <a:rPr lang="en-US" sz="3600" b="1" dirty="0" smtClean="0">
                <a:solidFill>
                  <a:schemeClr val="bg1"/>
                </a:solidFill>
              </a:rPr>
              <a:t/>
            </a:r>
            <a:br>
              <a:rPr lang="en-US" sz="3600" b="1" dirty="0" smtClean="0">
                <a:solidFill>
                  <a:schemeClr val="bg1"/>
                </a:solidFill>
              </a:rPr>
            </a:br>
            <a:r>
              <a:rPr lang="en-US" sz="4000" b="1" dirty="0" smtClean="0">
                <a:solidFill>
                  <a:schemeClr val="bg1"/>
                </a:solidFill>
              </a:rPr>
              <a:t>Major Accomplishments in FY16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</a:rPr>
              <a:t>Implemented the Bonsai Build, delivering enhancements that benefit APETS users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</a:rPr>
              <a:t>Built new UA/BA vendor interface to APETS that receives results from vendors and sends demographic data to vendors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</a:rPr>
              <a:t>Upgraded APETS Services to include UA and e-mail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</a:rPr>
              <a:t>Completed business requirements for Probation Tails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</a:rPr>
              <a:t>Completed business requirements for JWI CPSR Phase II</a:t>
            </a:r>
          </a:p>
          <a:p>
            <a:pPr>
              <a:buFont typeface="Wingdings" pitchFamily="2" charset="2"/>
              <a:buChar char="ü"/>
            </a:pPr>
            <a:endParaRPr lang="en-US" sz="2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Adult Probation</a:t>
            </a:r>
            <a:r>
              <a:rPr lang="en-US" sz="3600" b="1" dirty="0" smtClean="0">
                <a:solidFill>
                  <a:schemeClr val="bg1"/>
                </a:solidFill>
              </a:rPr>
              <a:t/>
            </a:r>
            <a:br>
              <a:rPr lang="en-US" sz="3600" b="1" dirty="0" smtClean="0">
                <a:solidFill>
                  <a:schemeClr val="bg1"/>
                </a:solidFill>
              </a:rPr>
            </a:br>
            <a:r>
              <a:rPr lang="en-US" sz="4000" b="1" dirty="0" smtClean="0">
                <a:solidFill>
                  <a:schemeClr val="bg1"/>
                </a:solidFill>
              </a:rPr>
              <a:t>Plans for FY17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</a:rPr>
              <a:t>Complete Probation Tails project</a:t>
            </a:r>
          </a:p>
          <a:p>
            <a:pPr>
              <a:buFont typeface="Wingdings" pitchFamily="2" charset="2"/>
              <a:buChar char="ü"/>
            </a:pPr>
            <a:endParaRPr lang="en-US" sz="28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</a:rPr>
              <a:t>Complete JWI CPSR Phase II project</a:t>
            </a:r>
          </a:p>
          <a:p>
            <a:pPr>
              <a:buFont typeface="Wingdings" pitchFamily="2" charset="2"/>
              <a:buChar char="ü"/>
            </a:pPr>
            <a:endParaRPr lang="en-US" sz="28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</a:rPr>
              <a:t>Start project to upgrade APETS code to C#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Maricopa County</a:t>
            </a:r>
            <a:r>
              <a:rPr lang="en-US" sz="3600" b="1" dirty="0" smtClean="0">
                <a:solidFill>
                  <a:schemeClr val="bg1"/>
                </a:solidFill>
              </a:rPr>
              <a:t/>
            </a:r>
            <a:br>
              <a:rPr lang="en-US" sz="3600" b="1" dirty="0" smtClean="0">
                <a:solidFill>
                  <a:schemeClr val="bg1"/>
                </a:solidFill>
              </a:rPr>
            </a:br>
            <a:r>
              <a:rPr lang="en-US" sz="4000" b="1" dirty="0" smtClean="0">
                <a:solidFill>
                  <a:schemeClr val="bg1"/>
                </a:solidFill>
              </a:rPr>
              <a:t>Major Accomplishments in FY16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</a:rPr>
              <a:t>Continued development of </a:t>
            </a:r>
            <a:r>
              <a:rPr lang="en-US" sz="2800" dirty="0" err="1" smtClean="0">
                <a:solidFill>
                  <a:schemeClr val="bg1"/>
                </a:solidFill>
              </a:rPr>
              <a:t>iCISng</a:t>
            </a:r>
            <a:r>
              <a:rPr lang="en-US" sz="2800" dirty="0" smtClean="0">
                <a:solidFill>
                  <a:schemeClr val="bg1"/>
                </a:solidFill>
              </a:rPr>
              <a:t> criminal bench module which includes e-sentencing (enabled APD electronic filing of PSI reports)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</a:rPr>
              <a:t>Rolled out ICE notifications statewide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</a:rPr>
              <a:t>Deployed PSA risk instrument in pretrial services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</a:rPr>
              <a:t>Hired </a:t>
            </a:r>
            <a:r>
              <a:rPr lang="en-US" sz="2800" dirty="0">
                <a:solidFill>
                  <a:schemeClr val="bg1"/>
                </a:solidFill>
              </a:rPr>
              <a:t>APD contract </a:t>
            </a:r>
            <a:r>
              <a:rPr lang="en-US" sz="2800" dirty="0" smtClean="0">
                <a:solidFill>
                  <a:schemeClr val="bg1"/>
                </a:solidFill>
              </a:rPr>
              <a:t>programmers to begin work on creation of web-based forms and court reports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712</TotalTime>
  <Words>365</Words>
  <Application>Microsoft Office PowerPoint</Application>
  <PresentationFormat>On-screen Show (4:3)</PresentationFormat>
  <Paragraphs>41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FY15 Probation Automation Coordinating Committee Update  June 3, 2016</vt:lpstr>
      <vt:lpstr>PowerPoint Presentation</vt:lpstr>
      <vt:lpstr>Juvenile Probation Major Accomplishments in FY16</vt:lpstr>
      <vt:lpstr>Juvenile Probation Plans for FY17</vt:lpstr>
      <vt:lpstr>PowerPoint Presentation</vt:lpstr>
      <vt:lpstr>Adult Probation Major Accomplishments in FY16</vt:lpstr>
      <vt:lpstr>Adult Probation Plans for FY17</vt:lpstr>
      <vt:lpstr>PowerPoint Presentation</vt:lpstr>
      <vt:lpstr>Maricopa County Major Accomplishments in FY16</vt:lpstr>
      <vt:lpstr>Maricopa County Plans for FY17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Cartwright, Robert</dc:creator>
  <cp:lastModifiedBy>Bruner, Stewart</cp:lastModifiedBy>
  <cp:revision>132</cp:revision>
  <dcterms:created xsi:type="dcterms:W3CDTF">2006-08-16T00:00:00Z</dcterms:created>
  <dcterms:modified xsi:type="dcterms:W3CDTF">2016-05-27T19:09:57Z</dcterms:modified>
</cp:coreProperties>
</file>